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6"/>
  </p:notesMasterIdLst>
  <p:sldIdLst>
    <p:sldId id="256" r:id="rId2"/>
    <p:sldId id="273" r:id="rId3"/>
    <p:sldId id="258" r:id="rId4"/>
    <p:sldId id="259" r:id="rId5"/>
    <p:sldId id="260" r:id="rId6"/>
    <p:sldId id="261" r:id="rId7"/>
    <p:sldId id="274" r:id="rId8"/>
    <p:sldId id="262" r:id="rId9"/>
    <p:sldId id="263" r:id="rId10"/>
    <p:sldId id="264" r:id="rId11"/>
    <p:sldId id="265" r:id="rId12"/>
    <p:sldId id="266" r:id="rId13"/>
    <p:sldId id="267" r:id="rId14"/>
    <p:sldId id="268" r:id="rId15"/>
    <p:sldId id="275" r:id="rId16"/>
    <p:sldId id="272" r:id="rId17"/>
    <p:sldId id="270" r:id="rId18"/>
    <p:sldId id="271" r:id="rId19"/>
    <p:sldId id="279" r:id="rId20"/>
    <p:sldId id="280" r:id="rId21"/>
    <p:sldId id="281" r:id="rId22"/>
    <p:sldId id="282"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CFD24-CF22-402F-9A17-37D6960E4841}" v="10" dt="2021-01-14T10:26:0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Thompson" userId="de50380c-eba2-4da0-836a-dbd1dd334f7c" providerId="ADAL" clId="{D78CFD24-CF22-402F-9A17-37D6960E4841}"/>
    <pc:docChg chg="custSel mod addSld delSld modSld sldOrd">
      <pc:chgData name="Janice Thompson" userId="de50380c-eba2-4da0-836a-dbd1dd334f7c" providerId="ADAL" clId="{D78CFD24-CF22-402F-9A17-37D6960E4841}" dt="2021-01-14T10:28:58.187" v="91" actId="1076"/>
      <pc:docMkLst>
        <pc:docMk/>
      </pc:docMkLst>
      <pc:sldChg chg="addSp delSp modSp mod ord setBg">
        <pc:chgData name="Janice Thompson" userId="de50380c-eba2-4da0-836a-dbd1dd334f7c" providerId="ADAL" clId="{D78CFD24-CF22-402F-9A17-37D6960E4841}" dt="2021-01-14T10:25:11.016" v="41"/>
        <pc:sldMkLst>
          <pc:docMk/>
          <pc:sldMk cId="3167739053" sldId="279"/>
        </pc:sldMkLst>
        <pc:spChg chg="mod">
          <ac:chgData name="Janice Thompson" userId="de50380c-eba2-4da0-836a-dbd1dd334f7c" providerId="ADAL" clId="{D78CFD24-CF22-402F-9A17-37D6960E4841}" dt="2021-01-14T10:24:24.105" v="32" actId="26606"/>
          <ac:spMkLst>
            <pc:docMk/>
            <pc:sldMk cId="3167739053" sldId="279"/>
            <ac:spMk id="2" creationId="{0E86B98D-5984-4E42-AA28-A92B46398FA3}"/>
          </ac:spMkLst>
        </pc:spChg>
        <pc:spChg chg="del mod">
          <ac:chgData name="Janice Thompson" userId="de50380c-eba2-4da0-836a-dbd1dd334f7c" providerId="ADAL" clId="{D78CFD24-CF22-402F-9A17-37D6960E4841}" dt="2021-01-14T10:22:54.727" v="3"/>
          <ac:spMkLst>
            <pc:docMk/>
            <pc:sldMk cId="3167739053" sldId="279"/>
            <ac:spMk id="3" creationId="{E24EA371-FA35-46BF-82BD-71A9BFEACE8E}"/>
          </ac:spMkLst>
        </pc:spChg>
        <pc:spChg chg="add del mod">
          <ac:chgData name="Janice Thompson" userId="de50380c-eba2-4da0-836a-dbd1dd334f7c" providerId="ADAL" clId="{D78CFD24-CF22-402F-9A17-37D6960E4841}" dt="2021-01-14T10:22:59.887" v="6"/>
          <ac:spMkLst>
            <pc:docMk/>
            <pc:sldMk cId="3167739053" sldId="279"/>
            <ac:spMk id="5" creationId="{9FEDA649-29DD-4ECC-915B-8E8C71DF0507}"/>
          </ac:spMkLst>
        </pc:spChg>
        <pc:spChg chg="add del mod">
          <ac:chgData name="Janice Thompson" userId="de50380c-eba2-4da0-836a-dbd1dd334f7c" providerId="ADAL" clId="{D78CFD24-CF22-402F-9A17-37D6960E4841}" dt="2021-01-14T10:23:11.764" v="8"/>
          <ac:spMkLst>
            <pc:docMk/>
            <pc:sldMk cId="3167739053" sldId="279"/>
            <ac:spMk id="7" creationId="{F602F485-A212-4780-A447-ED367796EC18}"/>
          </ac:spMkLst>
        </pc:spChg>
        <pc:spChg chg="add mod">
          <ac:chgData name="Janice Thompson" userId="de50380c-eba2-4da0-836a-dbd1dd334f7c" providerId="ADAL" clId="{D78CFD24-CF22-402F-9A17-37D6960E4841}" dt="2021-01-14T10:24:51.105" v="39" actId="20577"/>
          <ac:spMkLst>
            <pc:docMk/>
            <pc:sldMk cId="3167739053" sldId="279"/>
            <ac:spMk id="9" creationId="{47C1E482-3AB7-4CE7-BB97-77EF16CEDC80}"/>
          </ac:spMkLst>
        </pc:spChg>
        <pc:graphicFrameChg chg="add del mod">
          <ac:chgData name="Janice Thompson" userId="de50380c-eba2-4da0-836a-dbd1dd334f7c" providerId="ADAL" clId="{D78CFD24-CF22-402F-9A17-37D6960E4841}" dt="2021-01-14T10:22:58.183" v="5" actId="478"/>
          <ac:graphicFrameMkLst>
            <pc:docMk/>
            <pc:sldMk cId="3167739053" sldId="279"/>
            <ac:graphicFrameMk id="4" creationId="{8F74F576-B9F4-499A-8B74-20365424145B}"/>
          </ac:graphicFrameMkLst>
        </pc:graphicFrameChg>
        <pc:graphicFrameChg chg="add del mod">
          <ac:chgData name="Janice Thompson" userId="de50380c-eba2-4da0-836a-dbd1dd334f7c" providerId="ADAL" clId="{D78CFD24-CF22-402F-9A17-37D6960E4841}" dt="2021-01-14T10:23:01.105" v="7" actId="478"/>
          <ac:graphicFrameMkLst>
            <pc:docMk/>
            <pc:sldMk cId="3167739053" sldId="279"/>
            <ac:graphicFrameMk id="6" creationId="{E6EE7A2D-6A77-4AA8-BBA9-C00C48A1C054}"/>
          </ac:graphicFrameMkLst>
        </pc:graphicFrameChg>
        <pc:graphicFrameChg chg="add del mod">
          <ac:chgData name="Janice Thompson" userId="de50380c-eba2-4da0-836a-dbd1dd334f7c" providerId="ADAL" clId="{D78CFD24-CF22-402F-9A17-37D6960E4841}" dt="2021-01-14T10:23:13.557" v="9" actId="478"/>
          <ac:graphicFrameMkLst>
            <pc:docMk/>
            <pc:sldMk cId="3167739053" sldId="279"/>
            <ac:graphicFrameMk id="8" creationId="{63193A7D-5833-4892-B64A-D7A31BF6A2BC}"/>
          </ac:graphicFrameMkLst>
        </pc:graphicFrameChg>
        <pc:picChg chg="add del mod">
          <ac:chgData name="Janice Thompson" userId="de50380c-eba2-4da0-836a-dbd1dd334f7c" providerId="ADAL" clId="{D78CFD24-CF22-402F-9A17-37D6960E4841}" dt="2021-01-14T10:22:58.183" v="5" actId="478"/>
          <ac:picMkLst>
            <pc:docMk/>
            <pc:sldMk cId="3167739053" sldId="279"/>
            <ac:picMk id="2049" creationId="{1991EAA3-BAFA-4CFB-80C0-160EAB1154ED}"/>
          </ac:picMkLst>
        </pc:picChg>
        <pc:picChg chg="add del">
          <ac:chgData name="Janice Thompson" userId="de50380c-eba2-4da0-836a-dbd1dd334f7c" providerId="ADAL" clId="{D78CFD24-CF22-402F-9A17-37D6960E4841}" dt="2021-01-14T10:23:01.105" v="7" actId="478"/>
          <ac:picMkLst>
            <pc:docMk/>
            <pc:sldMk cId="3167739053" sldId="279"/>
            <ac:picMk id="2050" creationId="{3EFCFFE5-8AA7-440A-97A3-2C0C961CDAEF}"/>
          </ac:picMkLst>
        </pc:picChg>
        <pc:picChg chg="add del">
          <ac:chgData name="Janice Thompson" userId="de50380c-eba2-4da0-836a-dbd1dd334f7c" providerId="ADAL" clId="{D78CFD24-CF22-402F-9A17-37D6960E4841}" dt="2021-01-14T10:23:13.557" v="9" actId="478"/>
          <ac:picMkLst>
            <pc:docMk/>
            <pc:sldMk cId="3167739053" sldId="279"/>
            <ac:picMk id="2051" creationId="{4AFA215E-25A7-4D4D-A631-71E1E978BE56}"/>
          </ac:picMkLst>
        </pc:picChg>
        <pc:picChg chg="add mod">
          <ac:chgData name="Janice Thompson" userId="de50380c-eba2-4da0-836a-dbd1dd334f7c" providerId="ADAL" clId="{D78CFD24-CF22-402F-9A17-37D6960E4841}" dt="2021-01-14T10:24:24.105" v="32" actId="26606"/>
          <ac:picMkLst>
            <pc:docMk/>
            <pc:sldMk cId="3167739053" sldId="279"/>
            <ac:picMk id="2053" creationId="{E59ED7D8-A296-4D74-8A87-8E7844EB8107}"/>
          </ac:picMkLst>
        </pc:picChg>
      </pc:sldChg>
      <pc:sldChg chg="addSp modSp new del">
        <pc:chgData name="Janice Thompson" userId="de50380c-eba2-4da0-836a-dbd1dd334f7c" providerId="ADAL" clId="{D78CFD24-CF22-402F-9A17-37D6960E4841}" dt="2021-01-14T10:23:59.831" v="16" actId="47"/>
        <pc:sldMkLst>
          <pc:docMk/>
          <pc:sldMk cId="3960952016" sldId="280"/>
        </pc:sldMkLst>
        <pc:graphicFrameChg chg="add mod">
          <ac:chgData name="Janice Thompson" userId="de50380c-eba2-4da0-836a-dbd1dd334f7c" providerId="ADAL" clId="{D78CFD24-CF22-402F-9A17-37D6960E4841}" dt="2021-01-14T10:22:51.271" v="2"/>
          <ac:graphicFrameMkLst>
            <pc:docMk/>
            <pc:sldMk cId="3960952016" sldId="280"/>
            <ac:graphicFrameMk id="2" creationId="{47121CCA-42BA-4A25-81B8-439C4FF068A1}"/>
          </ac:graphicFrameMkLst>
        </pc:graphicFrameChg>
        <pc:picChg chg="add mod">
          <ac:chgData name="Janice Thompson" userId="de50380c-eba2-4da0-836a-dbd1dd334f7c" providerId="ADAL" clId="{D78CFD24-CF22-402F-9A17-37D6960E4841}" dt="2021-01-14T10:22:51.271" v="2"/>
          <ac:picMkLst>
            <pc:docMk/>
            <pc:sldMk cId="3960952016" sldId="280"/>
            <ac:picMk id="1025" creationId="{AB5893A8-391E-40B8-AB6F-9AB6B220926D}"/>
          </ac:picMkLst>
        </pc:picChg>
      </pc:sldChg>
      <pc:sldChg chg="addSp new mod">
        <pc:chgData name="Janice Thompson" userId="de50380c-eba2-4da0-836a-dbd1dd334f7c" providerId="ADAL" clId="{D78CFD24-CF22-402F-9A17-37D6960E4841}" dt="2021-01-14T10:27:21.013" v="87" actId="22"/>
        <pc:sldMkLst>
          <pc:docMk/>
          <pc:sldMk cId="4223923324" sldId="280"/>
        </pc:sldMkLst>
        <pc:picChg chg="add">
          <ac:chgData name="Janice Thompson" userId="de50380c-eba2-4da0-836a-dbd1dd334f7c" providerId="ADAL" clId="{D78CFD24-CF22-402F-9A17-37D6960E4841}" dt="2021-01-14T10:27:21.013" v="87" actId="22"/>
          <ac:picMkLst>
            <pc:docMk/>
            <pc:sldMk cId="4223923324" sldId="280"/>
            <ac:picMk id="3" creationId="{3008E835-D3E1-43A8-B27E-FD10281FFC86}"/>
          </ac:picMkLst>
        </pc:picChg>
      </pc:sldChg>
      <pc:sldChg chg="addSp modSp new mod setBg">
        <pc:chgData name="Janice Thompson" userId="de50380c-eba2-4da0-836a-dbd1dd334f7c" providerId="ADAL" clId="{D78CFD24-CF22-402F-9A17-37D6960E4841}" dt="2021-01-14T10:26:29.269" v="85" actId="27636"/>
        <pc:sldMkLst>
          <pc:docMk/>
          <pc:sldMk cId="1390600822" sldId="281"/>
        </pc:sldMkLst>
        <pc:spChg chg="mod">
          <ac:chgData name="Janice Thompson" userId="de50380c-eba2-4da0-836a-dbd1dd334f7c" providerId="ADAL" clId="{D78CFD24-CF22-402F-9A17-37D6960E4841}" dt="2021-01-14T10:26:07.078" v="82" actId="26606"/>
          <ac:spMkLst>
            <pc:docMk/>
            <pc:sldMk cId="1390600822" sldId="281"/>
            <ac:spMk id="2" creationId="{4CA53631-8A01-4E3F-8EDB-22904F772562}"/>
          </ac:spMkLst>
        </pc:spChg>
        <pc:spChg chg="mod">
          <ac:chgData name="Janice Thompson" userId="de50380c-eba2-4da0-836a-dbd1dd334f7c" providerId="ADAL" clId="{D78CFD24-CF22-402F-9A17-37D6960E4841}" dt="2021-01-14T10:26:29.269" v="85" actId="27636"/>
          <ac:spMkLst>
            <pc:docMk/>
            <pc:sldMk cId="1390600822" sldId="281"/>
            <ac:spMk id="3" creationId="{1B5FC8A0-DE46-4E36-A60E-30703CD980D5}"/>
          </ac:spMkLst>
        </pc:spChg>
        <pc:picChg chg="add mod">
          <ac:chgData name="Janice Thompson" userId="de50380c-eba2-4da0-836a-dbd1dd334f7c" providerId="ADAL" clId="{D78CFD24-CF22-402F-9A17-37D6960E4841}" dt="2021-01-14T10:26:07.078" v="82" actId="26606"/>
          <ac:picMkLst>
            <pc:docMk/>
            <pc:sldMk cId="1390600822" sldId="281"/>
            <ac:picMk id="3074" creationId="{225EE688-03C3-47F9-B7F0-9F7B0DC6B2A5}"/>
          </ac:picMkLst>
        </pc:picChg>
      </pc:sldChg>
      <pc:sldChg chg="addSp modSp new mod">
        <pc:chgData name="Janice Thompson" userId="de50380c-eba2-4da0-836a-dbd1dd334f7c" providerId="ADAL" clId="{D78CFD24-CF22-402F-9A17-37D6960E4841}" dt="2021-01-14T10:28:58.187" v="91" actId="1076"/>
        <pc:sldMkLst>
          <pc:docMk/>
          <pc:sldMk cId="1369966005" sldId="282"/>
        </pc:sldMkLst>
        <pc:picChg chg="add mod">
          <ac:chgData name="Janice Thompson" userId="de50380c-eba2-4da0-836a-dbd1dd334f7c" providerId="ADAL" clId="{D78CFD24-CF22-402F-9A17-37D6960E4841}" dt="2021-01-14T10:28:25.647" v="89" actId="1076"/>
          <ac:picMkLst>
            <pc:docMk/>
            <pc:sldMk cId="1369966005" sldId="282"/>
            <ac:picMk id="3" creationId="{1D1D0F6C-9296-41F8-AB99-1C39FD4B08F5}"/>
          </ac:picMkLst>
        </pc:picChg>
        <pc:picChg chg="add mod">
          <ac:chgData name="Janice Thompson" userId="de50380c-eba2-4da0-836a-dbd1dd334f7c" providerId="ADAL" clId="{D78CFD24-CF22-402F-9A17-37D6960E4841}" dt="2021-01-14T10:28:58.187" v="91" actId="1076"/>
          <ac:picMkLst>
            <pc:docMk/>
            <pc:sldMk cId="1369966005" sldId="282"/>
            <ac:picMk id="5" creationId="{A5801557-70D0-4A45-BB60-9A859B3ED9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00661-33A7-43CA-A109-AC114D40D596}" type="datetimeFigureOut">
              <a:rPr lang="en-US" smtClean="0"/>
              <a:t>1/14/2021</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93FD1-0D73-4D61-8878-DD24F226E0DB}" type="slidenum">
              <a:rPr lang="en-US" smtClean="0"/>
              <a:t>‹nr.›</a:t>
            </a:fld>
            <a:endParaRPr lang="en-US"/>
          </a:p>
        </p:txBody>
      </p:sp>
    </p:spTree>
    <p:extLst>
      <p:ext uri="{BB962C8B-B14F-4D97-AF65-F5344CB8AC3E}">
        <p14:creationId xmlns:p14="http://schemas.microsoft.com/office/powerpoint/2010/main" val="171120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AnMg35uCEoc&amp;feature=emb_log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Slechte communicatie kan tot grote risicovolle situaties leiden. Wanneer niet eenduidige, consequent en snel wordt gecommuniceerd over de conditie van een patiënt, kan de situatie ontsporen waardoor de patiënt niet de gewenste zorg krijgt en schade oploopt.</a:t>
            </a:r>
          </a:p>
          <a:p>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3</a:t>
            </a:fld>
            <a:endParaRPr lang="en-US"/>
          </a:p>
        </p:txBody>
      </p:sp>
    </p:spTree>
    <p:extLst>
      <p:ext uri="{BB962C8B-B14F-4D97-AF65-F5344CB8AC3E}">
        <p14:creationId xmlns:p14="http://schemas.microsoft.com/office/powerpoint/2010/main" val="34437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4: Respons In stap 4 ga je overleggen Je zegt: - wat je concreet van de ander verwacht. Vervolgens geef je de ander de gelegenheid om te reageren. Voorbeeldzin: “Ik wil graag dat u naar het ziekenhuis komt zodat u naar de patiënt kan kijken. Ik wil er zeker van zijn dat ik geen risico’s over het hoofd zie. Wat vindt u?”</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13</a:t>
            </a:fld>
            <a:endParaRPr lang="en-US"/>
          </a:p>
        </p:txBody>
      </p:sp>
    </p:spTree>
    <p:extLst>
      <p:ext uri="{BB962C8B-B14F-4D97-AF65-F5344CB8AC3E}">
        <p14:creationId xmlns:p14="http://schemas.microsoft.com/office/powerpoint/2010/main" val="331581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5: Repeteer.</a:t>
            </a:r>
            <a:r>
              <a:rPr lang="nl-NL" baseline="0" dirty="0"/>
              <a:t> </a:t>
            </a:r>
            <a:r>
              <a:rPr lang="nl-NL" dirty="0"/>
              <a:t>In stap 5 controleer je de gemaakte afspraak - Je herhaalt wat is afgesproken en controleert dit bij de ander - Je sluit vervolgens het gesprek af.</a:t>
            </a:r>
            <a:r>
              <a:rPr lang="nl-NL" baseline="0" dirty="0"/>
              <a:t> </a:t>
            </a:r>
            <a:r>
              <a:rPr lang="nl-NL" dirty="0"/>
              <a:t>Voorbeeldzin: - Klopt het dat we hebben afgesproken dat...? - Heb ik goed begrepen dat ...? - Dus ik controleer de vitale functies elk kwartier en u geeft 500 milliliter </a:t>
            </a:r>
            <a:r>
              <a:rPr lang="nl-NL" dirty="0" err="1"/>
              <a:t>hemohes</a:t>
            </a:r>
            <a:r>
              <a:rPr lang="nl-NL" dirty="0"/>
              <a:t> en bezoekt de patiënt voor 16:00?</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14</a:t>
            </a:fld>
            <a:endParaRPr lang="en-US"/>
          </a:p>
        </p:txBody>
      </p:sp>
    </p:spTree>
    <p:extLst>
      <p:ext uri="{BB962C8B-B14F-4D97-AF65-F5344CB8AC3E}">
        <p14:creationId xmlns:p14="http://schemas.microsoft.com/office/powerpoint/2010/main" val="104308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Praat langzamer (Dutch Bert &amp; Ernie) - YouTube</a:t>
            </a:r>
            <a:endParaRPr lang="nl-NL" dirty="0"/>
          </a:p>
        </p:txBody>
      </p:sp>
      <p:sp>
        <p:nvSpPr>
          <p:cNvPr id="4" name="Tijdelijke aanduiding voor dianummer 3"/>
          <p:cNvSpPr>
            <a:spLocks noGrp="1"/>
          </p:cNvSpPr>
          <p:nvPr>
            <p:ph type="sldNum" sz="quarter" idx="5"/>
          </p:nvPr>
        </p:nvSpPr>
        <p:spPr/>
        <p:txBody>
          <a:bodyPr/>
          <a:lstStyle/>
          <a:p>
            <a:fld id="{FE893FD1-0D73-4D61-8878-DD24F226E0DB}" type="slidenum">
              <a:rPr lang="en-US" smtClean="0"/>
              <a:t>4</a:t>
            </a:fld>
            <a:endParaRPr lang="en-US"/>
          </a:p>
        </p:txBody>
      </p:sp>
    </p:spTree>
    <p:extLst>
      <p:ext uri="{BB962C8B-B14F-4D97-AF65-F5344CB8AC3E}">
        <p14:creationId xmlns:p14="http://schemas.microsoft.com/office/powerpoint/2010/main" val="384802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5</a:t>
            </a:fld>
            <a:endParaRPr lang="en-US"/>
          </a:p>
        </p:txBody>
      </p:sp>
    </p:spTree>
    <p:extLst>
      <p:ext uri="{BB962C8B-B14F-4D97-AF65-F5344CB8AC3E}">
        <p14:creationId xmlns:p14="http://schemas.microsoft.com/office/powerpoint/2010/main" val="404214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SBARR kan de zorg veiliger maken.</a:t>
            </a:r>
            <a:r>
              <a:rPr lang="nl-NL" baseline="0" dirty="0"/>
              <a:t> </a:t>
            </a:r>
          </a:p>
          <a:p>
            <a:r>
              <a:rPr lang="nl-NL" baseline="0" dirty="0"/>
              <a:t>Met de SBAR-methode (</a:t>
            </a:r>
            <a:r>
              <a:rPr lang="nl-NL" baseline="0" dirty="0" err="1"/>
              <a:t>Situation</a:t>
            </a:r>
            <a:r>
              <a:rPr lang="nl-NL" baseline="0" dirty="0"/>
              <a:t>, Background, Assessment, </a:t>
            </a:r>
            <a:r>
              <a:rPr lang="nl-NL" baseline="0" dirty="0" err="1"/>
              <a:t>Recommendation</a:t>
            </a:r>
            <a:r>
              <a:rPr lang="nl-NL" baseline="0" dirty="0"/>
              <a:t>) kan de communicatie over een patiënt tussen verschillende hulpverleners (bijvoorbeeld tussen de arts en de verpleegkundige) verbeteren. De SBAR-methode kent in Amerika zijn oorsprong en is vertaald naar de Nederlandse situatie.</a:t>
            </a:r>
          </a:p>
          <a:p>
            <a:endParaRPr lang="nl-NL" dirty="0"/>
          </a:p>
          <a:p>
            <a:r>
              <a:rPr lang="nl-NL" dirty="0"/>
              <a:t>De SBAR-methode is een gemakkelijk te onthouden en een concrete methode waarmee</a:t>
            </a:r>
            <a:r>
              <a:rPr lang="nl-NL" baseline="0" dirty="0"/>
              <a:t> er</a:t>
            </a:r>
            <a:r>
              <a:rPr lang="nl-NL" dirty="0"/>
              <a:t> structuur in elke vorm van communicatie</a:t>
            </a:r>
            <a:r>
              <a:rPr lang="nl-NL" baseline="0" dirty="0"/>
              <a:t> gebracht kan worden</a:t>
            </a:r>
            <a:r>
              <a:rPr lang="nl-NL" dirty="0"/>
              <a:t>. Vooral bij kritische situaties, waarbij onmiddellijke aandacht en actie noodzakelijk is, biedt de methode een handvat voor eenduidige communicatie. Met de SBAR-methode</a:t>
            </a:r>
            <a:r>
              <a:rPr lang="nl-NL" baseline="0" dirty="0"/>
              <a:t> wordt</a:t>
            </a:r>
            <a:r>
              <a:rPr lang="nl-NL" dirty="0"/>
              <a:t> duidelijkheid gecreëerd over wat en door wie er gecommuniceerd moet worden. Het resultaat van de communicatieverbetering is mede een betere teamsamenwerking en een verbetering van de patiëntveiligheid.</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6</a:t>
            </a:fld>
            <a:endParaRPr lang="en-US"/>
          </a:p>
        </p:txBody>
      </p:sp>
    </p:spTree>
    <p:extLst>
      <p:ext uri="{BB962C8B-B14F-4D97-AF65-F5344CB8AC3E}">
        <p14:creationId xmlns:p14="http://schemas.microsoft.com/office/powerpoint/2010/main" val="85354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Durf je eigen analyse te geven en leer van de reactie van de ander</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8</a:t>
            </a:fld>
            <a:endParaRPr lang="en-US"/>
          </a:p>
        </p:txBody>
      </p:sp>
    </p:spTree>
    <p:extLst>
      <p:ext uri="{BB962C8B-B14F-4D97-AF65-F5344CB8AC3E}">
        <p14:creationId xmlns:p14="http://schemas.microsoft.com/office/powerpoint/2010/main" val="326129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gesprek volgens de SBARR-methode bestaat uit 5 stappen in een vaste volgorde. Stap 1: Situatie Stap 2: Behandeling Stap 3: Analyse Stap 4: Respons Stap 5: Repeteer</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9</a:t>
            </a:fld>
            <a:endParaRPr lang="en-US"/>
          </a:p>
        </p:txBody>
      </p:sp>
    </p:spTree>
    <p:extLst>
      <p:ext uri="{BB962C8B-B14F-4D97-AF65-F5344CB8AC3E}">
        <p14:creationId xmlns:p14="http://schemas.microsoft.com/office/powerpoint/2010/main" val="116450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Situatie In stap 1 beschrijf je hoe de situatie nu is Je zegt: - wie jij bent, - op welke afdeling jij werkt - over welke patiënt het gaat - wat de situatie is (het probleem). Voorbeeldzin: “- Mijn naam is Anneke Janssen, - Ik ben verpleegkundige op afdeling H4, - Ik bel over mevrouw T. van Bergen, - De situatie is, dat mevrouw Van Bergen een MEWS score heeft van 4.” Wees je er bewust van dat als je een arts of collega belt, hij/zij op dat moment met iets anders bezig is en dus gauw moet schakelen. Help je gesprekspartner door de situatie helder te omschrijven.</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10</a:t>
            </a:fld>
            <a:endParaRPr lang="en-US"/>
          </a:p>
        </p:txBody>
      </p:sp>
    </p:spTree>
    <p:extLst>
      <p:ext uri="{BB962C8B-B14F-4D97-AF65-F5344CB8AC3E}">
        <p14:creationId xmlns:p14="http://schemas.microsoft.com/office/powerpoint/2010/main" val="403826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2: Behandeling In stap 2 vertel je over de behandeling tot nu toe Je zegt: - waarom de patiënt is opgenomen - welke operatie de patiënt heeft gehad (of onderzoeken heeft ondergaan) - Welke zorg tot nu toe is verleend. Voorbeeldzin: “De behandeling van Mevrouw van Bergen is als volgt: Zij is vanochtend geopereerd aan de galblaas en is om 13:00 overgenomen van de recovery. Ik heb mevrouw van Bergen vervolgens elk uur gecontroleerd op haar vitale functies. Haar MEWS score is van 1 naar 3 gegaan tijdens het afgelopen uur. Ze heeft namelijk een ademhaling van 19 een pols van 120 een bloeddruk van 95/50, een temperatuur van 38 en zij ziet er bleek en onrustig uit.”</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11</a:t>
            </a:fld>
            <a:endParaRPr lang="en-US"/>
          </a:p>
        </p:txBody>
      </p:sp>
    </p:spTree>
    <p:extLst>
      <p:ext uri="{BB962C8B-B14F-4D97-AF65-F5344CB8AC3E}">
        <p14:creationId xmlns:p14="http://schemas.microsoft.com/office/powerpoint/2010/main" val="331814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3: Analyse In stap 3 je geef je jouw analyse op het probleem Je zegt: of je zegt: -wat het probleem volgens jou is - dat je niet weet wat het probleem is.</a:t>
            </a:r>
            <a:r>
              <a:rPr lang="nl-NL" baseline="0" dirty="0"/>
              <a:t> </a:t>
            </a:r>
            <a:r>
              <a:rPr lang="nl-NL" dirty="0"/>
              <a:t>Voorbeeldzin: - “Het probleem is volgens mij, dat mevrouw Van Bergen in een shock dreigt te raken.” Voorbeeldzin: - “Ik weet niet waarom de toestand van mevrouw Van Bergen achteruit gaat.”</a:t>
            </a:r>
            <a:endParaRPr lang="en-US" dirty="0"/>
          </a:p>
        </p:txBody>
      </p:sp>
      <p:sp>
        <p:nvSpPr>
          <p:cNvPr id="4" name="Tijdelijke aanduiding voor dianummer 3"/>
          <p:cNvSpPr>
            <a:spLocks noGrp="1"/>
          </p:cNvSpPr>
          <p:nvPr>
            <p:ph type="sldNum" sz="quarter" idx="10"/>
          </p:nvPr>
        </p:nvSpPr>
        <p:spPr/>
        <p:txBody>
          <a:bodyPr/>
          <a:lstStyle/>
          <a:p>
            <a:fld id="{FE893FD1-0D73-4D61-8878-DD24F226E0DB}" type="slidenum">
              <a:rPr lang="en-US" smtClean="0"/>
              <a:t>12</a:t>
            </a:fld>
            <a:endParaRPr lang="en-US"/>
          </a:p>
        </p:txBody>
      </p:sp>
    </p:spTree>
    <p:extLst>
      <p:ext uri="{BB962C8B-B14F-4D97-AF65-F5344CB8AC3E}">
        <p14:creationId xmlns:p14="http://schemas.microsoft.com/office/powerpoint/2010/main" val="3483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1/14/2021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1/14/2021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1/14/2021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nMg35uCEoc"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3945" y="234672"/>
            <a:ext cx="8991600" cy="1645920"/>
          </a:xfrm>
        </p:spPr>
        <p:txBody>
          <a:bodyPr/>
          <a:lstStyle/>
          <a:p>
            <a:r>
              <a:rPr lang="nl-NL" dirty="0"/>
              <a:t>Ik communiceer SBARR</a:t>
            </a:r>
            <a:endParaRPr lang="en-US" dirty="0"/>
          </a:p>
        </p:txBody>
      </p:sp>
      <p:pic>
        <p:nvPicPr>
          <p:cNvPr id="4" name="Afbeelding 3"/>
          <p:cNvPicPr>
            <a:picLocks noChangeAspect="1"/>
          </p:cNvPicPr>
          <p:nvPr/>
        </p:nvPicPr>
        <p:blipFill>
          <a:blip r:embed="rId2"/>
          <a:stretch>
            <a:fillRect/>
          </a:stretch>
        </p:blipFill>
        <p:spPr>
          <a:xfrm>
            <a:off x="3653270" y="2180360"/>
            <a:ext cx="4552950" cy="4381500"/>
          </a:xfrm>
          <a:prstGeom prst="rect">
            <a:avLst/>
          </a:prstGeom>
        </p:spPr>
      </p:pic>
    </p:spTree>
    <p:extLst>
      <p:ext uri="{BB962C8B-B14F-4D97-AF65-F5344CB8AC3E}">
        <p14:creationId xmlns:p14="http://schemas.microsoft.com/office/powerpoint/2010/main" val="250533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Situatie </a:t>
            </a:r>
            <a:endParaRPr lang="en-US" dirty="0"/>
          </a:p>
        </p:txBody>
      </p:sp>
      <p:sp>
        <p:nvSpPr>
          <p:cNvPr id="3" name="Tijdelijke aanduiding voor inhoud 2"/>
          <p:cNvSpPr>
            <a:spLocks noGrp="1"/>
          </p:cNvSpPr>
          <p:nvPr>
            <p:ph idx="1"/>
          </p:nvPr>
        </p:nvSpPr>
        <p:spPr>
          <a:xfrm>
            <a:off x="2231136" y="2638044"/>
            <a:ext cx="7729728" cy="4219956"/>
          </a:xfrm>
        </p:spPr>
        <p:txBody>
          <a:bodyPr>
            <a:normAutofit/>
          </a:bodyPr>
          <a:lstStyle/>
          <a:p>
            <a:r>
              <a:rPr lang="nl-NL" sz="2400" dirty="0"/>
              <a:t>U spreekt met … </a:t>
            </a:r>
          </a:p>
          <a:p>
            <a:r>
              <a:rPr lang="nl-NL" sz="2400" dirty="0"/>
              <a:t>Ik bel over……​</a:t>
            </a:r>
          </a:p>
          <a:p>
            <a:r>
              <a:rPr lang="nl-NL" sz="2400" dirty="0"/>
              <a:t>De reden dat ik bel is…..​</a:t>
            </a:r>
          </a:p>
          <a:p>
            <a:r>
              <a:rPr lang="nl-NL" sz="2400" dirty="0"/>
              <a:t>Ik heb de cliënt zelf gezien…</a:t>
            </a:r>
          </a:p>
          <a:p>
            <a:r>
              <a:rPr lang="nl-NL" sz="2400" dirty="0"/>
              <a:t>Ik maak me zorgen over…</a:t>
            </a:r>
            <a:endParaRPr lang="en-US" sz="2400" dirty="0"/>
          </a:p>
        </p:txBody>
      </p:sp>
    </p:spTree>
    <p:extLst>
      <p:ext uri="{BB962C8B-B14F-4D97-AF65-F5344CB8AC3E}">
        <p14:creationId xmlns:p14="http://schemas.microsoft.com/office/powerpoint/2010/main" val="262419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Background </a:t>
            </a:r>
            <a:endParaRPr lang="en-US" dirty="0"/>
          </a:p>
        </p:txBody>
      </p:sp>
      <p:sp>
        <p:nvSpPr>
          <p:cNvPr id="3" name="Tijdelijke aanduiding voor inhoud 2"/>
          <p:cNvSpPr>
            <a:spLocks noGrp="1"/>
          </p:cNvSpPr>
          <p:nvPr>
            <p:ph idx="1"/>
          </p:nvPr>
        </p:nvSpPr>
        <p:spPr/>
        <p:txBody>
          <a:bodyPr>
            <a:noAutofit/>
          </a:bodyPr>
          <a:lstStyle/>
          <a:p>
            <a:r>
              <a:rPr lang="nl-NL" sz="2400" dirty="0"/>
              <a:t>Het betreft een … </a:t>
            </a:r>
          </a:p>
          <a:p>
            <a:r>
              <a:rPr lang="nl-NL" sz="2400" dirty="0"/>
              <a:t>In de voorgeschiedenis heeft de cliënt … </a:t>
            </a:r>
          </a:p>
          <a:p>
            <a:r>
              <a:rPr lang="nl-NL" sz="2400" dirty="0"/>
              <a:t>Zijn/ haar klachten zijn …</a:t>
            </a:r>
          </a:p>
          <a:p>
            <a:r>
              <a:rPr lang="nl-NL" sz="2400" dirty="0"/>
              <a:t>Vb. Achtergrond, neurologische status van de cliënt​, therapie, wonden, medicatie </a:t>
            </a:r>
          </a:p>
        </p:txBody>
      </p:sp>
    </p:spTree>
    <p:extLst>
      <p:ext uri="{BB962C8B-B14F-4D97-AF65-F5344CB8AC3E}">
        <p14:creationId xmlns:p14="http://schemas.microsoft.com/office/powerpoint/2010/main" val="428718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a:t>
            </a:r>
            <a:r>
              <a:rPr lang="nl-NL" dirty="0" err="1"/>
              <a:t>Assesment</a:t>
            </a:r>
            <a:endParaRPr lang="en-US" dirty="0"/>
          </a:p>
        </p:txBody>
      </p:sp>
      <p:sp>
        <p:nvSpPr>
          <p:cNvPr id="3" name="Tijdelijke aanduiding voor inhoud 2"/>
          <p:cNvSpPr>
            <a:spLocks noGrp="1"/>
          </p:cNvSpPr>
          <p:nvPr>
            <p:ph idx="1"/>
          </p:nvPr>
        </p:nvSpPr>
        <p:spPr>
          <a:xfrm>
            <a:off x="2231136" y="2638044"/>
            <a:ext cx="7729728" cy="3993665"/>
          </a:xfrm>
        </p:spPr>
        <p:txBody>
          <a:bodyPr>
            <a:normAutofit/>
          </a:bodyPr>
          <a:lstStyle/>
          <a:p>
            <a:r>
              <a:rPr lang="nl-NL" sz="2400" dirty="0"/>
              <a:t>Beoordeling​</a:t>
            </a:r>
          </a:p>
          <a:p>
            <a:endParaRPr lang="nl-NL" sz="2400" dirty="0"/>
          </a:p>
          <a:p>
            <a:r>
              <a:rPr lang="nl-NL" sz="2400" dirty="0"/>
              <a:t>Ik denk dat dit het probleem is…​</a:t>
            </a:r>
          </a:p>
          <a:p>
            <a:endParaRPr lang="nl-NL" sz="2400" dirty="0"/>
          </a:p>
          <a:p>
            <a:r>
              <a:rPr lang="nl-NL" sz="2400" dirty="0"/>
              <a:t>Het probleem lijkt….​</a:t>
            </a:r>
          </a:p>
          <a:p>
            <a:endParaRPr lang="nl-NL" sz="2400" dirty="0"/>
          </a:p>
          <a:p>
            <a:r>
              <a:rPr lang="nl-NL" sz="2400" dirty="0"/>
              <a:t>Ik weet niet wat het probleem is maar…​</a:t>
            </a:r>
            <a:endParaRPr lang="en-US" sz="2400" dirty="0"/>
          </a:p>
        </p:txBody>
      </p:sp>
      <p:pic>
        <p:nvPicPr>
          <p:cNvPr id="4" name="Afbeelding 3"/>
          <p:cNvPicPr>
            <a:picLocks noChangeAspect="1"/>
          </p:cNvPicPr>
          <p:nvPr/>
        </p:nvPicPr>
        <p:blipFill>
          <a:blip r:embed="rId3"/>
          <a:stretch>
            <a:fillRect/>
          </a:stretch>
        </p:blipFill>
        <p:spPr>
          <a:xfrm>
            <a:off x="7652328" y="2780146"/>
            <a:ext cx="3870929" cy="2854810"/>
          </a:xfrm>
          <a:prstGeom prst="rect">
            <a:avLst/>
          </a:prstGeom>
        </p:spPr>
      </p:pic>
    </p:spTree>
    <p:extLst>
      <p:ext uri="{BB962C8B-B14F-4D97-AF65-F5344CB8AC3E}">
        <p14:creationId xmlns:p14="http://schemas.microsoft.com/office/powerpoint/2010/main" val="237956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4: Respons</a:t>
            </a:r>
            <a:endParaRPr lang="en-US" dirty="0"/>
          </a:p>
        </p:txBody>
      </p:sp>
      <p:sp>
        <p:nvSpPr>
          <p:cNvPr id="3" name="Tijdelijke aanduiding voor inhoud 2"/>
          <p:cNvSpPr>
            <a:spLocks noGrp="1"/>
          </p:cNvSpPr>
          <p:nvPr>
            <p:ph idx="1"/>
          </p:nvPr>
        </p:nvSpPr>
        <p:spPr/>
        <p:txBody>
          <a:bodyPr>
            <a:normAutofit/>
          </a:bodyPr>
          <a:lstStyle/>
          <a:p>
            <a:r>
              <a:rPr lang="nl-NL" sz="2400" dirty="0"/>
              <a:t>Aanbeveling (wat wil jij wat gebeurt)​</a:t>
            </a:r>
          </a:p>
          <a:p>
            <a:endParaRPr lang="nl-NL" sz="2400" dirty="0"/>
          </a:p>
          <a:p>
            <a:r>
              <a:rPr lang="nl-NL" sz="2400" dirty="0"/>
              <a:t>Ik denk dat…</a:t>
            </a:r>
            <a:endParaRPr lang="en-US" sz="2400" dirty="0"/>
          </a:p>
          <a:p>
            <a:r>
              <a:rPr lang="nl-NL" sz="2400" dirty="0">
                <a:solidFill>
                  <a:srgbClr val="FF0000"/>
                </a:solidFill>
              </a:rPr>
              <a:t>V.b.: “Ik wil graag dat u naar het ziekenhuis komt zodat u naar de patiënt kan kijken. Ik wil er zeker van zijn dat ik geen risico’s over het hoofd zie. Wat vindt u?”</a:t>
            </a:r>
          </a:p>
          <a:p>
            <a:endParaRPr lang="en-US" sz="2400" dirty="0"/>
          </a:p>
        </p:txBody>
      </p:sp>
      <p:pic>
        <p:nvPicPr>
          <p:cNvPr id="4" name="Afbeelding 3"/>
          <p:cNvPicPr>
            <a:picLocks noChangeAspect="1"/>
          </p:cNvPicPr>
          <p:nvPr/>
        </p:nvPicPr>
        <p:blipFill>
          <a:blip r:embed="rId3"/>
          <a:stretch>
            <a:fillRect/>
          </a:stretch>
        </p:blipFill>
        <p:spPr>
          <a:xfrm>
            <a:off x="4734790" y="5315348"/>
            <a:ext cx="3245428" cy="1422579"/>
          </a:xfrm>
          <a:prstGeom prst="rect">
            <a:avLst/>
          </a:prstGeom>
        </p:spPr>
      </p:pic>
    </p:spTree>
    <p:extLst>
      <p:ext uri="{BB962C8B-B14F-4D97-AF65-F5344CB8AC3E}">
        <p14:creationId xmlns:p14="http://schemas.microsoft.com/office/powerpoint/2010/main" val="290063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5: Repeteer</a:t>
            </a:r>
            <a:endParaRPr lang="en-US" dirty="0"/>
          </a:p>
        </p:txBody>
      </p:sp>
      <p:sp>
        <p:nvSpPr>
          <p:cNvPr id="3" name="Tijdelijke aanduiding voor inhoud 2"/>
          <p:cNvSpPr>
            <a:spLocks noGrp="1"/>
          </p:cNvSpPr>
          <p:nvPr>
            <p:ph idx="1"/>
          </p:nvPr>
        </p:nvSpPr>
        <p:spPr/>
        <p:txBody>
          <a:bodyPr>
            <a:normAutofit/>
          </a:bodyPr>
          <a:lstStyle/>
          <a:p>
            <a:r>
              <a:rPr lang="nl-NL" sz="2400" dirty="0"/>
              <a:t>Herhaal wat de ander heeft gezegd​, is de informatie goed begrepen? </a:t>
            </a:r>
          </a:p>
          <a:p>
            <a:r>
              <a:rPr lang="nl-NL" sz="2400" dirty="0"/>
              <a:t>Spreek af wat de volgende stap is</a:t>
            </a:r>
          </a:p>
          <a:p>
            <a:r>
              <a:rPr lang="nl-NL" sz="2400" dirty="0">
                <a:solidFill>
                  <a:srgbClr val="FF0000"/>
                </a:solidFill>
              </a:rPr>
              <a:t>V.b. Klopt het dat we hebben afgesproken dat...? - Heb ik goed begrepen dat ...? - Dus ik controleer de vitale functies elk kwartier en u bezoekt de </a:t>
            </a:r>
            <a:r>
              <a:rPr lang="nl-NL" sz="2400" dirty="0" err="1">
                <a:solidFill>
                  <a:srgbClr val="FF0000"/>
                </a:solidFill>
              </a:rPr>
              <a:t>client</a:t>
            </a:r>
            <a:r>
              <a:rPr lang="nl-NL" sz="2400" dirty="0">
                <a:solidFill>
                  <a:srgbClr val="FF0000"/>
                </a:solidFill>
              </a:rPr>
              <a:t> voor 16:00?</a:t>
            </a:r>
            <a:endParaRPr lang="en-US" sz="2400" dirty="0">
              <a:solidFill>
                <a:srgbClr val="FF0000"/>
              </a:solidFill>
            </a:endParaRPr>
          </a:p>
        </p:txBody>
      </p:sp>
      <p:pic>
        <p:nvPicPr>
          <p:cNvPr id="6" name="Afbeelding 5"/>
          <p:cNvPicPr>
            <a:picLocks noChangeAspect="1"/>
          </p:cNvPicPr>
          <p:nvPr/>
        </p:nvPicPr>
        <p:blipFill>
          <a:blip r:embed="rId3"/>
          <a:stretch>
            <a:fillRect/>
          </a:stretch>
        </p:blipFill>
        <p:spPr>
          <a:xfrm>
            <a:off x="10056185" y="2705491"/>
            <a:ext cx="1921927" cy="1921927"/>
          </a:xfrm>
          <a:prstGeom prst="rect">
            <a:avLst/>
          </a:prstGeom>
        </p:spPr>
      </p:pic>
    </p:spTree>
    <p:extLst>
      <p:ext uri="{BB962C8B-B14F-4D97-AF65-F5344CB8AC3E}">
        <p14:creationId xmlns:p14="http://schemas.microsoft.com/office/powerpoint/2010/main" val="328238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Communicatie valkuilen</a:t>
            </a:r>
            <a:endParaRPr lang="en-US" dirty="0"/>
          </a:p>
        </p:txBody>
      </p:sp>
      <p:sp>
        <p:nvSpPr>
          <p:cNvPr id="3" name="Tijdelijke aanduiding voor inhoud 2"/>
          <p:cNvSpPr>
            <a:spLocks noGrp="1"/>
          </p:cNvSpPr>
          <p:nvPr>
            <p:ph idx="1"/>
          </p:nvPr>
        </p:nvSpPr>
        <p:spPr/>
        <p:txBody>
          <a:bodyPr>
            <a:normAutofit/>
          </a:bodyPr>
          <a:lstStyle/>
          <a:p>
            <a:r>
              <a:rPr lang="nl-NL" sz="2400" dirty="0"/>
              <a:t>Gedacht – Gezegd </a:t>
            </a:r>
          </a:p>
          <a:p>
            <a:r>
              <a:rPr lang="nl-NL" sz="2400" dirty="0"/>
              <a:t>Gezegd – Gehoord </a:t>
            </a:r>
          </a:p>
          <a:p>
            <a:r>
              <a:rPr lang="nl-NL" sz="2400" dirty="0"/>
              <a:t>Gehoord – Begrepen </a:t>
            </a:r>
          </a:p>
          <a:p>
            <a:r>
              <a:rPr lang="nl-NL" sz="2400" dirty="0"/>
              <a:t>Begrepen – Gedaan </a:t>
            </a:r>
            <a:endParaRPr lang="en-US" sz="2400" dirty="0"/>
          </a:p>
        </p:txBody>
      </p:sp>
      <p:pic>
        <p:nvPicPr>
          <p:cNvPr id="5" name="Afbeelding 4"/>
          <p:cNvPicPr>
            <a:picLocks noChangeAspect="1"/>
          </p:cNvPicPr>
          <p:nvPr/>
        </p:nvPicPr>
        <p:blipFill>
          <a:blip r:embed="rId2"/>
          <a:stretch>
            <a:fillRect/>
          </a:stretch>
        </p:blipFill>
        <p:spPr>
          <a:xfrm>
            <a:off x="5985164" y="2460680"/>
            <a:ext cx="4608945" cy="3456709"/>
          </a:xfrm>
          <a:prstGeom prst="rect">
            <a:avLst/>
          </a:prstGeom>
        </p:spPr>
      </p:pic>
    </p:spTree>
    <p:extLst>
      <p:ext uri="{BB962C8B-B14F-4D97-AF65-F5344CB8AC3E}">
        <p14:creationId xmlns:p14="http://schemas.microsoft.com/office/powerpoint/2010/main" val="371339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Wanneer kun jij de SBARR gebruiken?</a:t>
            </a:r>
            <a:endParaRPr lang="en-US" dirty="0"/>
          </a:p>
        </p:txBody>
      </p:sp>
      <p:sp>
        <p:nvSpPr>
          <p:cNvPr id="3" name="Ondertitel 2"/>
          <p:cNvSpPr>
            <a:spLocks noGrp="1"/>
          </p:cNvSpPr>
          <p:nvPr>
            <p:ph type="subTitle" idx="1"/>
          </p:nvPr>
        </p:nvSpPr>
        <p:spPr/>
        <p:txBody>
          <a:bodyPr/>
          <a:lstStyle/>
          <a:p>
            <a:r>
              <a:rPr lang="nl-NL" dirty="0"/>
              <a:t>Gebruik SBARR: - ter voorbereiding + tijdens een overdracht; - ter voorbereiding + tijdens een telefoongesprek; -ter voorbereiding + tijdens een MDO.</a:t>
            </a:r>
            <a:endParaRPr lang="en-US" dirty="0"/>
          </a:p>
        </p:txBody>
      </p:sp>
    </p:spTree>
    <p:extLst>
      <p:ext uri="{BB962C8B-B14F-4D97-AF65-F5344CB8AC3E}">
        <p14:creationId xmlns:p14="http://schemas.microsoft.com/office/powerpoint/2010/main" val="227559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Hoe hadden Bert &amp; Ernie gebruik kunnen maken van SBARR?</a:t>
            </a:r>
            <a:endParaRPr lang="en-US" dirty="0"/>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53100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het ook kan…</a:t>
            </a:r>
            <a:endParaRPr lang="en-US" dirty="0"/>
          </a:p>
        </p:txBody>
      </p:sp>
      <p:sp>
        <p:nvSpPr>
          <p:cNvPr id="3" name="Tijdelijke aanduiding voor inhoud 2"/>
          <p:cNvSpPr>
            <a:spLocks noGrp="1"/>
          </p:cNvSpPr>
          <p:nvPr>
            <p:ph idx="1"/>
          </p:nvPr>
        </p:nvSpPr>
        <p:spPr>
          <a:xfrm>
            <a:off x="2231136" y="2638044"/>
            <a:ext cx="7729728" cy="4067556"/>
          </a:xfrm>
        </p:spPr>
        <p:txBody>
          <a:bodyPr>
            <a:normAutofit/>
          </a:bodyPr>
          <a:lstStyle/>
          <a:p>
            <a:r>
              <a:rPr lang="nl-NL" sz="2000" dirty="0"/>
              <a:t>Ernie: (S) Bert, ik wil iets zeggen over het brood. </a:t>
            </a:r>
          </a:p>
          <a:p>
            <a:r>
              <a:rPr lang="nl-NL" sz="2000" dirty="0"/>
              <a:t>(B) Het brood is een uur geleden in het broodrooster gegaan, </a:t>
            </a:r>
          </a:p>
          <a:p>
            <a:r>
              <a:rPr lang="nl-NL" sz="2000" dirty="0"/>
              <a:t>(A) en nu komt er rook uit de oven. </a:t>
            </a:r>
          </a:p>
          <a:p>
            <a:r>
              <a:rPr lang="nl-NL" sz="2000" dirty="0"/>
              <a:t>(R) Mijn inschatting is dat je nu naar de keuken moet gaan om het brood uit het broodrooster te halen. </a:t>
            </a:r>
          </a:p>
          <a:p>
            <a:r>
              <a:rPr lang="nl-NL" sz="2000" dirty="0"/>
              <a:t>Bert: Oh nee, dan moeten we snel ingrijpen. Ik ga nu naar de keuken om het brood uit het broodrooster te halen. Zet jij een raam open? (R) </a:t>
            </a:r>
          </a:p>
          <a:p>
            <a:r>
              <a:rPr lang="nl-NL" sz="2000" dirty="0"/>
              <a:t>Ernie: Ok, Bert. Jij gaat naar de keuken om het brood uit het broodrooster te halen. Ik zorg voor frisse lucht. OK? Bert: OK!</a:t>
            </a:r>
            <a:endParaRPr lang="en-US" sz="2000" dirty="0"/>
          </a:p>
        </p:txBody>
      </p:sp>
    </p:spTree>
    <p:extLst>
      <p:ext uri="{BB962C8B-B14F-4D97-AF65-F5344CB8AC3E}">
        <p14:creationId xmlns:p14="http://schemas.microsoft.com/office/powerpoint/2010/main" val="39928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6B98D-5984-4E42-AA28-A92B46398FA3}"/>
              </a:ext>
            </a:extLst>
          </p:cNvPr>
          <p:cNvSpPr>
            <a:spLocks noGrp="1"/>
          </p:cNvSpPr>
          <p:nvPr>
            <p:ph type="title"/>
          </p:nvPr>
        </p:nvSpPr>
        <p:spPr>
          <a:xfrm>
            <a:off x="804672" y="978776"/>
            <a:ext cx="5925310" cy="1174991"/>
          </a:xfrm>
        </p:spPr>
        <p:txBody>
          <a:bodyPr>
            <a:normAutofit/>
          </a:bodyPr>
          <a:lstStyle/>
          <a:p>
            <a:r>
              <a:rPr lang="nl-NL" sz="2400"/>
              <a:t>Oefenen: CASUS SBARR</a:t>
            </a:r>
          </a:p>
        </p:txBody>
      </p:sp>
      <p:sp>
        <p:nvSpPr>
          <p:cNvPr id="9" name="Tijdelijke aanduiding voor inhoud 8">
            <a:extLst>
              <a:ext uri="{FF2B5EF4-FFF2-40B4-BE49-F238E27FC236}">
                <a16:creationId xmlns:a16="http://schemas.microsoft.com/office/drawing/2014/main" id="{47C1E482-3AB7-4CE7-BB97-77EF16CEDC80}"/>
              </a:ext>
            </a:extLst>
          </p:cNvPr>
          <p:cNvSpPr>
            <a:spLocks noGrp="1"/>
          </p:cNvSpPr>
          <p:nvPr>
            <p:ph idx="1"/>
          </p:nvPr>
        </p:nvSpPr>
        <p:spPr>
          <a:xfrm>
            <a:off x="804672" y="2640692"/>
            <a:ext cx="5925310" cy="3255252"/>
          </a:xfrm>
        </p:spPr>
        <p:txBody>
          <a:bodyPr>
            <a:normAutofit/>
          </a:bodyPr>
          <a:lstStyle/>
          <a:p>
            <a:pPr>
              <a:lnSpc>
                <a:spcPct val="90000"/>
              </a:lnSpc>
            </a:pPr>
            <a:r>
              <a:rPr lang="nl-NL" sz="1100" b="0" i="0" dirty="0">
                <a:effectLst/>
                <a:latin typeface="Arial Black" panose="020B0A04020102020204" pitchFamily="34" charset="0"/>
              </a:rPr>
              <a:t>Je werkt op een verpleegafdeling van huize De Waterlelie en loopt door de gang naar de huiskamer. Ineens hoor je gegil uit de kamer van meneer Van den Vossenberg, een zorgvrager met multiple sclerose. Je weet dat hij niet veel zorg nodig heeft, behalve bij de ADL, want hij doet veel zelf. Je rent bij hem naar binnen. Hij ligt op de grond en houdt met beide handen zijn heup vast. Hij kermt van de pijn. Je loopt naar hem toe en ondersteunt zijn hoofd. Je vraagt wat er gebeurd is. Meneer vertelt dat hij is uitgegleden toen hij zijn pantoffels aan wilde trekken, hij heeft nu pijn in zijn heup en schouder. Je ziet uiterlijk niets aan zijn lichaam. </a:t>
            </a:r>
            <a:r>
              <a:rPr lang="nl-NL" sz="1100" b="0" i="0" dirty="0">
                <a:effectLst/>
                <a:latin typeface="WordVisiCarriageReturn_MSFontService"/>
              </a:rPr>
              <a:t> </a:t>
            </a:r>
            <a:r>
              <a:rPr lang="nl-NL" sz="1100" b="0" i="0" dirty="0">
                <a:effectLst/>
                <a:latin typeface="Arial Black" panose="020B0A04020102020204" pitchFamily="34" charset="0"/>
              </a:rPr>
              <a:t>Je hebt één collega die met jou deze avonddienst draait.  </a:t>
            </a:r>
          </a:p>
          <a:p>
            <a:pPr marL="0" indent="0">
              <a:lnSpc>
                <a:spcPct val="90000"/>
              </a:lnSpc>
              <a:buNone/>
            </a:pPr>
            <a:endParaRPr lang="nl-NL" sz="1100" dirty="0">
              <a:latin typeface="Arial Black" panose="020B0A04020102020204" pitchFamily="34" charset="0"/>
            </a:endParaRPr>
          </a:p>
          <a:p>
            <a:pPr rtl="0" fontAlgn="base">
              <a:lnSpc>
                <a:spcPct val="90000"/>
              </a:lnSpc>
            </a:pPr>
            <a:r>
              <a:rPr lang="nl-NL" sz="1100" b="0" i="0" dirty="0">
                <a:effectLst/>
                <a:latin typeface="Biome Light" panose="020B0303030204020804" pitchFamily="34" charset="0"/>
              </a:rPr>
              <a:t>Als je de beginsituatie van de zorgvrager in kaart hebt gebracht, moet je beslissen of je hulp moet inroepen van een arts, leidinggevende of collega. Aan de hand van jouw bevindingen over meneer Van den Vossenberg besluit je de arts te bellen.  Wat vertel je de arts over meneer Van den Vossenberg</a:t>
            </a:r>
            <a:endParaRPr lang="nl-NL" sz="1100" b="0" i="0" dirty="0">
              <a:effectLst/>
              <a:latin typeface="Segoe UI" panose="020B0502040204020203" pitchFamily="34" charset="0"/>
            </a:endParaRPr>
          </a:p>
          <a:p>
            <a:pPr>
              <a:lnSpc>
                <a:spcPct val="90000"/>
              </a:lnSpc>
            </a:pPr>
            <a:endParaRPr lang="nl-NL" sz="1100" dirty="0"/>
          </a:p>
        </p:txBody>
      </p:sp>
      <p:pic>
        <p:nvPicPr>
          <p:cNvPr id="2053" name="Picture 5" descr="Vallen - voorkomen en opstaan - S@men Beter Thuis">
            <a:extLst>
              <a:ext uri="{FF2B5EF4-FFF2-40B4-BE49-F238E27FC236}">
                <a16:creationId xmlns:a16="http://schemas.microsoft.com/office/drawing/2014/main" id="{E59ED7D8-A296-4D74-8A87-8E7844EB81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0" r="45650"/>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3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Lesdoelen</a:t>
            </a:r>
            <a:endParaRPr lang="en-US" dirty="0"/>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en-US" dirty="0" err="1"/>
              <a:t>Aan</a:t>
            </a:r>
            <a:r>
              <a:rPr lang="en-US" dirty="0"/>
              <a:t> het einde van de les: </a:t>
            </a:r>
          </a:p>
          <a:p>
            <a:pPr marL="0" indent="0">
              <a:buNone/>
            </a:pPr>
            <a:r>
              <a:rPr lang="en-US" dirty="0"/>
              <a:t>- </a:t>
            </a:r>
            <a:r>
              <a:rPr lang="en-US" dirty="0" err="1"/>
              <a:t>geef</a:t>
            </a:r>
            <a:r>
              <a:rPr lang="en-US" dirty="0"/>
              <a:t> </a:t>
            </a:r>
            <a:r>
              <a:rPr lang="en-US" dirty="0" err="1"/>
              <a:t>je</a:t>
            </a:r>
            <a:r>
              <a:rPr lang="en-US" dirty="0"/>
              <a:t> </a:t>
            </a:r>
            <a:r>
              <a:rPr lang="en-US" dirty="0" err="1"/>
              <a:t>aan</a:t>
            </a:r>
            <a:r>
              <a:rPr lang="en-US" dirty="0"/>
              <a:t> wat de SBARR </a:t>
            </a:r>
            <a:r>
              <a:rPr lang="en-US" dirty="0" err="1"/>
              <a:t>methode</a:t>
            </a:r>
            <a:r>
              <a:rPr lang="en-US" dirty="0"/>
              <a:t> </a:t>
            </a:r>
            <a:r>
              <a:rPr lang="en-US" dirty="0" err="1"/>
              <a:t>inhoudt</a:t>
            </a:r>
            <a:r>
              <a:rPr lang="en-US" dirty="0"/>
              <a:t> </a:t>
            </a:r>
          </a:p>
          <a:p>
            <a:pPr marL="0" indent="0">
              <a:buNone/>
            </a:pPr>
            <a:r>
              <a:rPr lang="en-US" dirty="0"/>
              <a:t>- </a:t>
            </a:r>
            <a:r>
              <a:rPr lang="en-US" dirty="0" err="1"/>
              <a:t>heb</a:t>
            </a:r>
            <a:r>
              <a:rPr lang="en-US" dirty="0"/>
              <a:t> </a:t>
            </a:r>
            <a:r>
              <a:rPr lang="en-US" dirty="0" err="1"/>
              <a:t>je</a:t>
            </a:r>
            <a:r>
              <a:rPr lang="en-US" dirty="0"/>
              <a:t> </a:t>
            </a:r>
            <a:r>
              <a:rPr lang="en-US" dirty="0" err="1"/>
              <a:t>geoefend</a:t>
            </a:r>
            <a:r>
              <a:rPr lang="en-US" dirty="0"/>
              <a:t> met het </a:t>
            </a:r>
            <a:r>
              <a:rPr lang="en-US" dirty="0" err="1"/>
              <a:t>toepassen</a:t>
            </a:r>
            <a:r>
              <a:rPr lang="en-US" dirty="0"/>
              <a:t> van de SBARR </a:t>
            </a:r>
            <a:r>
              <a:rPr lang="en-US" dirty="0" err="1"/>
              <a:t>methode</a:t>
            </a:r>
            <a:r>
              <a:rPr lang="en-US" dirty="0"/>
              <a:t> in </a:t>
            </a:r>
            <a:r>
              <a:rPr lang="en-US" dirty="0" err="1"/>
              <a:t>communicatie</a:t>
            </a:r>
            <a:r>
              <a:rPr lang="en-US" dirty="0"/>
              <a:t> </a:t>
            </a:r>
          </a:p>
        </p:txBody>
      </p:sp>
    </p:spTree>
    <p:extLst>
      <p:ext uri="{BB962C8B-B14F-4D97-AF65-F5344CB8AC3E}">
        <p14:creationId xmlns:p14="http://schemas.microsoft.com/office/powerpoint/2010/main" val="153847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008E835-D3E1-43A8-B27E-FD10281FFC86}"/>
              </a:ext>
            </a:extLst>
          </p:cNvPr>
          <p:cNvPicPr>
            <a:picLocks noChangeAspect="1"/>
          </p:cNvPicPr>
          <p:nvPr/>
        </p:nvPicPr>
        <p:blipFill>
          <a:blip r:embed="rId2"/>
          <a:stretch>
            <a:fillRect/>
          </a:stretch>
        </p:blipFill>
        <p:spPr>
          <a:xfrm>
            <a:off x="2081212" y="514350"/>
            <a:ext cx="8029575" cy="5829300"/>
          </a:xfrm>
          <a:prstGeom prst="rect">
            <a:avLst/>
          </a:prstGeom>
        </p:spPr>
      </p:pic>
    </p:spTree>
    <p:extLst>
      <p:ext uri="{BB962C8B-B14F-4D97-AF65-F5344CB8AC3E}">
        <p14:creationId xmlns:p14="http://schemas.microsoft.com/office/powerpoint/2010/main" val="422392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53631-8A01-4E3F-8EDB-22904F772562}"/>
              </a:ext>
            </a:extLst>
          </p:cNvPr>
          <p:cNvSpPr>
            <a:spLocks noGrp="1"/>
          </p:cNvSpPr>
          <p:nvPr>
            <p:ph type="title"/>
          </p:nvPr>
        </p:nvSpPr>
        <p:spPr>
          <a:xfrm>
            <a:off x="804672" y="978776"/>
            <a:ext cx="5925310" cy="1174991"/>
          </a:xfrm>
        </p:spPr>
        <p:txBody>
          <a:bodyPr>
            <a:normAutofit/>
          </a:bodyPr>
          <a:lstStyle/>
          <a:p>
            <a:r>
              <a:rPr lang="nl-NL" sz="2400"/>
              <a:t>Oefenen: Casus SBARR</a:t>
            </a:r>
          </a:p>
        </p:txBody>
      </p:sp>
      <p:sp>
        <p:nvSpPr>
          <p:cNvPr id="3" name="Tijdelijke aanduiding voor inhoud 2">
            <a:extLst>
              <a:ext uri="{FF2B5EF4-FFF2-40B4-BE49-F238E27FC236}">
                <a16:creationId xmlns:a16="http://schemas.microsoft.com/office/drawing/2014/main" id="{1B5FC8A0-DE46-4E36-A60E-30703CD980D5}"/>
              </a:ext>
            </a:extLst>
          </p:cNvPr>
          <p:cNvSpPr>
            <a:spLocks noGrp="1"/>
          </p:cNvSpPr>
          <p:nvPr>
            <p:ph idx="1"/>
          </p:nvPr>
        </p:nvSpPr>
        <p:spPr>
          <a:xfrm>
            <a:off x="804672" y="2640692"/>
            <a:ext cx="5925310" cy="3255252"/>
          </a:xfrm>
        </p:spPr>
        <p:txBody>
          <a:bodyPr>
            <a:normAutofit fontScale="85000" lnSpcReduction="20000"/>
          </a:bodyPr>
          <a:lstStyle/>
          <a:p>
            <a:pPr>
              <a:lnSpc>
                <a:spcPct val="90000"/>
              </a:lnSpc>
            </a:pPr>
            <a:r>
              <a:rPr lang="nl-NL" sz="1400" dirty="0">
                <a:latin typeface="Arial Black" panose="020B0A04020102020204" pitchFamily="34" charset="0"/>
              </a:rPr>
              <a:t>H</a:t>
            </a:r>
            <a:r>
              <a:rPr lang="nl-NL" sz="1400" b="0" i="0" dirty="0">
                <a:effectLst/>
                <a:latin typeface="Arial Black" panose="020B0A04020102020204" pitchFamily="34" charset="0"/>
              </a:rPr>
              <a:t>et is tijd voor de broodmaaltijd en je helpt mevrouw </a:t>
            </a:r>
            <a:r>
              <a:rPr lang="nl-NL" sz="1400" b="0" i="0" dirty="0" err="1">
                <a:effectLst/>
                <a:latin typeface="Arial Black" panose="020B0A04020102020204" pitchFamily="34" charset="0"/>
              </a:rPr>
              <a:t>Asmal</a:t>
            </a:r>
            <a:r>
              <a:rPr lang="nl-NL" sz="1400" b="0" i="0" dirty="0">
                <a:effectLst/>
                <a:latin typeface="Arial Black" panose="020B0A04020102020204" pitchFamily="34" charset="0"/>
              </a:rPr>
              <a:t>. Mevrouw </a:t>
            </a:r>
            <a:r>
              <a:rPr lang="nl-NL" sz="1400" b="0" i="0" dirty="0" err="1">
                <a:effectLst/>
                <a:latin typeface="Arial Black" panose="020B0A04020102020204" pitchFamily="34" charset="0"/>
              </a:rPr>
              <a:t>Asmal</a:t>
            </a:r>
            <a:r>
              <a:rPr lang="nl-NL" sz="1400" b="0" i="0" dirty="0">
                <a:effectLst/>
                <a:latin typeface="Arial Black" panose="020B0A04020102020204" pitchFamily="34" charset="0"/>
              </a:rPr>
              <a:t> heeft een CVA gehad en is rechts halfzijdig verlamd. </a:t>
            </a:r>
            <a:r>
              <a:rPr lang="nl-NL" sz="1400" b="0" i="0" dirty="0">
                <a:effectLst/>
                <a:latin typeface="WordVisiCarriageReturn_MSFontService"/>
              </a:rPr>
              <a:t> </a:t>
            </a:r>
            <a:br>
              <a:rPr lang="nl-NL" sz="1400" b="0" i="0" dirty="0">
                <a:effectLst/>
                <a:latin typeface="WordVisiCarriageReturn_MSFontService"/>
              </a:rPr>
            </a:br>
            <a:r>
              <a:rPr lang="nl-NL" sz="1400" b="0" i="0" dirty="0">
                <a:effectLst/>
                <a:latin typeface="Arial Black" panose="020B0A04020102020204" pitchFamily="34" charset="0"/>
              </a:rPr>
              <a:t>Mevrouw Geel en meneer Sanders hebben ook ondersteuning nodig. Allen zijn in een vergevorderd stadium van dementie. Je loopt heen en weer, je hebt het er druk mee. </a:t>
            </a:r>
            <a:r>
              <a:rPr lang="nl-NL" sz="1400" b="0" i="0" dirty="0">
                <a:effectLst/>
                <a:latin typeface="WordVisiCarriageReturn_MSFontService"/>
              </a:rPr>
              <a:t> </a:t>
            </a:r>
            <a:br>
              <a:rPr lang="nl-NL" sz="1400" b="0" i="0" dirty="0">
                <a:effectLst/>
                <a:latin typeface="WordVisiCarriageReturn_MSFontService"/>
              </a:rPr>
            </a:br>
            <a:r>
              <a:rPr lang="nl-NL" sz="1400" b="0" i="0" dirty="0">
                <a:effectLst/>
                <a:latin typeface="Arial Black" panose="020B0A04020102020204" pitchFamily="34" charset="0"/>
              </a:rPr>
              <a:t>En dan gaat het mis. Mevrouw Geel grijpt naar het eten van mevrouw </a:t>
            </a:r>
            <a:r>
              <a:rPr lang="nl-NL" sz="1400" b="0" i="0" dirty="0" err="1">
                <a:effectLst/>
                <a:latin typeface="Arial Black" panose="020B0A04020102020204" pitchFamily="34" charset="0"/>
              </a:rPr>
              <a:t>Asmal</a:t>
            </a:r>
            <a:r>
              <a:rPr lang="nl-NL" sz="1400" b="0" i="0" dirty="0">
                <a:effectLst/>
                <a:latin typeface="Arial Black" panose="020B0A04020102020204" pitchFamily="34" charset="0"/>
              </a:rPr>
              <a:t> en pakt het brood van haar bord. Je geeft net meneer Sanders een hap van zijn brood, als je ziet dat mevrouw </a:t>
            </a:r>
            <a:r>
              <a:rPr lang="nl-NL" sz="1400" b="0" i="0" dirty="0" err="1">
                <a:effectLst/>
                <a:latin typeface="Arial Black" panose="020B0A04020102020204" pitchFamily="34" charset="0"/>
              </a:rPr>
              <a:t>Asmal</a:t>
            </a:r>
            <a:r>
              <a:rPr lang="nl-NL" sz="1400" b="0" i="0" dirty="0">
                <a:effectLst/>
                <a:latin typeface="Arial Black" panose="020B0A04020102020204" pitchFamily="34" charset="0"/>
              </a:rPr>
              <a:t> een vork in de hand van mevrouw Geel prikt. Ze wil niet dat mevrouw Geel aan haar brood zit. </a:t>
            </a:r>
            <a:r>
              <a:rPr lang="nl-NL" sz="1400" b="0" i="0" dirty="0">
                <a:effectLst/>
                <a:latin typeface="WordVisiCarriageReturn_MSFontService"/>
              </a:rPr>
              <a:t> </a:t>
            </a:r>
            <a:br>
              <a:rPr lang="nl-NL" sz="1400" b="0" i="0" dirty="0">
                <a:effectLst/>
                <a:latin typeface="WordVisiCarriageReturn_MSFontService"/>
              </a:rPr>
            </a:br>
            <a:r>
              <a:rPr lang="nl-NL" sz="1400" b="0" i="0" dirty="0">
                <a:effectLst/>
                <a:latin typeface="Arial Black" panose="020B0A04020102020204" pitchFamily="34" charset="0"/>
              </a:rPr>
              <a:t>Mevrouw Geel gilt het uit. Het bloed stroomt uit haar hand. Je hebt nog één collega op de andere huiskamer, die ook zorgvragers helpt met de maaltijd. </a:t>
            </a:r>
          </a:p>
          <a:p>
            <a:pPr>
              <a:lnSpc>
                <a:spcPct val="90000"/>
              </a:lnSpc>
            </a:pPr>
            <a:r>
              <a:rPr lang="nl-NL" sz="1800" b="0" i="0" dirty="0">
                <a:solidFill>
                  <a:srgbClr val="000000"/>
                </a:solidFill>
                <a:effectLst/>
                <a:latin typeface="Biome Light" panose="020B0303030204020804" pitchFamily="34" charset="0"/>
              </a:rPr>
              <a:t>Als je de beginsituatie van de zorgvrager in kaart hebt gebracht, moet je beslissen of je hulp moet inroepen van een arts, leidinggevende of collega. Aan de hand van jouw bevindingen over mevrouw Geel besluit je de arts te bellen.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Biome Light" panose="020B0303030204020804" pitchFamily="34" charset="0"/>
              </a:rPr>
              <a:t>Wat vertel je de arts over mevrouw Geel? Gebruik de SBAR (al eerder gedownload)  om dat te bepalen.  </a:t>
            </a:r>
            <a:endParaRPr lang="nl-NL" sz="1400" dirty="0"/>
          </a:p>
        </p:txBody>
      </p:sp>
      <p:pic>
        <p:nvPicPr>
          <p:cNvPr id="3074" name="Picture 2" descr="6 tips om je cliënt beter te laten eten - Nursing">
            <a:extLst>
              <a:ext uri="{FF2B5EF4-FFF2-40B4-BE49-F238E27FC236}">
                <a16:creationId xmlns:a16="http://schemas.microsoft.com/office/drawing/2014/main" id="{225EE688-03C3-47F9-B7F0-9F7B0DC6B2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21" r="24867" b="-1"/>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0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D1D0F6C-9296-41F8-AB99-1C39FD4B08F5}"/>
              </a:ext>
            </a:extLst>
          </p:cNvPr>
          <p:cNvPicPr>
            <a:picLocks noChangeAspect="1"/>
          </p:cNvPicPr>
          <p:nvPr/>
        </p:nvPicPr>
        <p:blipFill>
          <a:blip r:embed="rId2"/>
          <a:stretch>
            <a:fillRect/>
          </a:stretch>
        </p:blipFill>
        <p:spPr>
          <a:xfrm>
            <a:off x="2462212" y="595312"/>
            <a:ext cx="7477125" cy="3838575"/>
          </a:xfrm>
          <a:prstGeom prst="rect">
            <a:avLst/>
          </a:prstGeom>
        </p:spPr>
      </p:pic>
      <p:pic>
        <p:nvPicPr>
          <p:cNvPr id="5" name="Afbeelding 4">
            <a:extLst>
              <a:ext uri="{FF2B5EF4-FFF2-40B4-BE49-F238E27FC236}">
                <a16:creationId xmlns:a16="http://schemas.microsoft.com/office/drawing/2014/main" id="{A5801557-70D0-4A45-BB60-9A859B3ED99E}"/>
              </a:ext>
            </a:extLst>
          </p:cNvPr>
          <p:cNvPicPr>
            <a:picLocks noChangeAspect="1"/>
          </p:cNvPicPr>
          <p:nvPr/>
        </p:nvPicPr>
        <p:blipFill>
          <a:blip r:embed="rId3"/>
          <a:stretch>
            <a:fillRect/>
          </a:stretch>
        </p:blipFill>
        <p:spPr>
          <a:xfrm>
            <a:off x="2519361" y="4433887"/>
            <a:ext cx="7362825" cy="1457325"/>
          </a:xfrm>
          <a:prstGeom prst="rect">
            <a:avLst/>
          </a:prstGeom>
        </p:spPr>
      </p:pic>
    </p:spTree>
    <p:extLst>
      <p:ext uri="{BB962C8B-B14F-4D97-AF65-F5344CB8AC3E}">
        <p14:creationId xmlns:p14="http://schemas.microsoft.com/office/powerpoint/2010/main" val="136996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702088" y="434109"/>
            <a:ext cx="8261522" cy="5888182"/>
          </a:xfrm>
          <a:prstGeom prst="rect">
            <a:avLst/>
          </a:prstGeom>
        </p:spPr>
      </p:pic>
    </p:spTree>
    <p:extLst>
      <p:ext uri="{BB962C8B-B14F-4D97-AF65-F5344CB8AC3E}">
        <p14:creationId xmlns:p14="http://schemas.microsoft.com/office/powerpoint/2010/main" val="249749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309687" y="80962"/>
            <a:ext cx="9572625" cy="6696075"/>
          </a:xfrm>
          <a:prstGeom prst="rect">
            <a:avLst/>
          </a:prstGeom>
        </p:spPr>
      </p:pic>
    </p:spTree>
    <p:extLst>
      <p:ext uri="{BB962C8B-B14F-4D97-AF65-F5344CB8AC3E}">
        <p14:creationId xmlns:p14="http://schemas.microsoft.com/office/powerpoint/2010/main" val="372610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Risicovolle situaties worden vaak veroorzaakt door miscommunicatie.</a:t>
            </a:r>
            <a:endParaRPr lang="en-US" dirty="0"/>
          </a:p>
        </p:txBody>
      </p:sp>
    </p:spTree>
    <p:extLst>
      <p:ext uri="{BB962C8B-B14F-4D97-AF65-F5344CB8AC3E}">
        <p14:creationId xmlns:p14="http://schemas.microsoft.com/office/powerpoint/2010/main" val="289333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Praat langzamer …</a:t>
            </a:r>
            <a:endParaRPr lang="en-US" dirty="0"/>
          </a:p>
        </p:txBody>
      </p:sp>
      <p:pic>
        <p:nvPicPr>
          <p:cNvPr id="4" name="AnMg35uCEoc"/>
          <p:cNvPicPr>
            <a:picLocks noGrp="1" noRot="1" noChangeAspect="1"/>
          </p:cNvPicPr>
          <p:nvPr>
            <p:ph idx="1"/>
            <a:videoFile r:link="rId1"/>
          </p:nvPr>
        </p:nvPicPr>
        <p:blipFill>
          <a:blip r:embed="rId4"/>
          <a:stretch>
            <a:fillRect/>
          </a:stretch>
        </p:blipFill>
        <p:spPr>
          <a:xfrm>
            <a:off x="3897746" y="2652713"/>
            <a:ext cx="5089236" cy="2862695"/>
          </a:xfrm>
          <a:prstGeom prst="rect">
            <a:avLst/>
          </a:prstGeom>
        </p:spPr>
      </p:pic>
    </p:spTree>
    <p:extLst>
      <p:ext uri="{BB962C8B-B14F-4D97-AF65-F5344CB8AC3E}">
        <p14:creationId xmlns:p14="http://schemas.microsoft.com/office/powerpoint/2010/main" val="406968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 een situatie waarin je snel moet handelen, is er een groot risico dat je door de stress:</a:t>
            </a:r>
            <a:endParaRPr lang="en-US" dirty="0"/>
          </a:p>
        </p:txBody>
      </p:sp>
      <p:sp>
        <p:nvSpPr>
          <p:cNvPr id="3" name="Tijdelijke aanduiding voor inhoud 2"/>
          <p:cNvSpPr>
            <a:spLocks noGrp="1"/>
          </p:cNvSpPr>
          <p:nvPr>
            <p:ph idx="1"/>
          </p:nvPr>
        </p:nvSpPr>
        <p:spPr>
          <a:xfrm>
            <a:off x="2231136" y="2638044"/>
            <a:ext cx="7729728" cy="3884676"/>
          </a:xfrm>
        </p:spPr>
        <p:txBody>
          <a:bodyPr>
            <a:normAutofit/>
          </a:bodyPr>
          <a:lstStyle/>
          <a:p>
            <a:r>
              <a:rPr lang="nl-NL" sz="2400" dirty="0">
                <a:solidFill>
                  <a:srgbClr val="7030A0"/>
                </a:solidFill>
              </a:rPr>
              <a:t>belangrijke informatie </a:t>
            </a:r>
            <a:r>
              <a:rPr lang="nl-NL" sz="2400" dirty="0"/>
              <a:t>vergeet te geven; </a:t>
            </a:r>
          </a:p>
          <a:p>
            <a:r>
              <a:rPr lang="nl-NL" sz="2400" dirty="0"/>
              <a:t>de informatie </a:t>
            </a:r>
            <a:r>
              <a:rPr lang="nl-NL" sz="2400" dirty="0">
                <a:solidFill>
                  <a:srgbClr val="7030A0"/>
                </a:solidFill>
              </a:rPr>
              <a:t>onsamenhangend</a:t>
            </a:r>
            <a:r>
              <a:rPr lang="nl-NL" sz="2400" dirty="0"/>
              <a:t> vertelt (chaotisch)</a:t>
            </a:r>
          </a:p>
          <a:p>
            <a:r>
              <a:rPr lang="nl-NL" sz="2400" dirty="0"/>
              <a:t>juist </a:t>
            </a:r>
            <a:r>
              <a:rPr lang="nl-NL" sz="2400" dirty="0">
                <a:solidFill>
                  <a:srgbClr val="7030A0"/>
                </a:solidFill>
              </a:rPr>
              <a:t>teveel informatie </a:t>
            </a:r>
            <a:r>
              <a:rPr lang="nl-NL" sz="2400" dirty="0"/>
              <a:t>geeft (bijzaken) waardoor de essentie van jouw verhaal verloren gaat</a:t>
            </a:r>
          </a:p>
          <a:p>
            <a:r>
              <a:rPr lang="nl-NL" sz="2400" dirty="0">
                <a:solidFill>
                  <a:srgbClr val="7030A0"/>
                </a:solidFill>
              </a:rPr>
              <a:t>duidelijke afspraken vergeet </a:t>
            </a:r>
            <a:r>
              <a:rPr lang="nl-NL" sz="2400" dirty="0"/>
              <a:t>te maken met de ander. </a:t>
            </a:r>
          </a:p>
          <a:p>
            <a:pPr marL="0" indent="0">
              <a:buNone/>
            </a:pPr>
            <a:endParaRPr lang="nl-NL" sz="2400" dirty="0"/>
          </a:p>
          <a:p>
            <a:pPr marL="0" indent="0">
              <a:buNone/>
            </a:pPr>
            <a:r>
              <a:rPr lang="nl-NL" sz="2400" dirty="0"/>
              <a:t>Doordat de ander vervolgens handelt op basis van deze </a:t>
            </a:r>
            <a:r>
              <a:rPr lang="nl-NL" sz="2400" dirty="0">
                <a:solidFill>
                  <a:srgbClr val="7030A0"/>
                </a:solidFill>
              </a:rPr>
              <a:t>gegevens</a:t>
            </a:r>
            <a:r>
              <a:rPr lang="nl-NL" sz="2400" dirty="0"/>
              <a:t> is een fout zo gemaakt...</a:t>
            </a:r>
            <a:endParaRPr lang="en-US" sz="2400" dirty="0"/>
          </a:p>
        </p:txBody>
      </p:sp>
    </p:spTree>
    <p:extLst>
      <p:ext uri="{BB962C8B-B14F-4D97-AF65-F5344CB8AC3E}">
        <p14:creationId xmlns:p14="http://schemas.microsoft.com/office/powerpoint/2010/main" val="144081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a:t>
            </a:r>
            <a:r>
              <a:rPr lang="nl-NL" dirty="0" err="1"/>
              <a:t>SbarR</a:t>
            </a:r>
            <a:r>
              <a:rPr lang="nl-NL" dirty="0"/>
              <a:t> Als hulpmiddel</a:t>
            </a:r>
            <a:endParaRPr lang="en-US" dirty="0"/>
          </a:p>
        </p:txBody>
      </p:sp>
      <p:sp>
        <p:nvSpPr>
          <p:cNvPr id="3" name="Tijdelijke aanduiding voor inhoud 2"/>
          <p:cNvSpPr>
            <a:spLocks noGrp="1"/>
          </p:cNvSpPr>
          <p:nvPr>
            <p:ph idx="1"/>
          </p:nvPr>
        </p:nvSpPr>
        <p:spPr/>
        <p:txBody>
          <a:bodyPr>
            <a:noAutofit/>
          </a:bodyPr>
          <a:lstStyle/>
          <a:p>
            <a:r>
              <a:rPr lang="nl-NL" sz="2400" dirty="0"/>
              <a:t>SBARR helpt om elk gesprek gestructureerd te laten verlopen </a:t>
            </a:r>
          </a:p>
          <a:p>
            <a:r>
              <a:rPr lang="nl-NL" sz="2400" dirty="0"/>
              <a:t>Je kunt de urgentie van het gesprek direct benoemen</a:t>
            </a:r>
          </a:p>
          <a:p>
            <a:r>
              <a:rPr lang="nl-NL" sz="2400" dirty="0"/>
              <a:t>Je vergeet geen informatie te verstrekken</a:t>
            </a:r>
          </a:p>
          <a:p>
            <a:r>
              <a:rPr lang="nl-NL" sz="2400" dirty="0"/>
              <a:t>Het wordt gemakkelijker om hoofd- van bijzaken te scheiden</a:t>
            </a:r>
          </a:p>
          <a:p>
            <a:r>
              <a:rPr lang="nl-NL" sz="2400" dirty="0"/>
              <a:t>Je eindigt elk gesprek met duidelijke afspraken.</a:t>
            </a:r>
            <a:endParaRPr lang="en-US" sz="2400" dirty="0"/>
          </a:p>
        </p:txBody>
      </p:sp>
    </p:spTree>
    <p:extLst>
      <p:ext uri="{BB962C8B-B14F-4D97-AF65-F5344CB8AC3E}">
        <p14:creationId xmlns:p14="http://schemas.microsoft.com/office/powerpoint/2010/main" val="214659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de SBARR</a:t>
            </a:r>
            <a:endParaRPr lang="en-US" dirty="0"/>
          </a:p>
        </p:txBody>
      </p:sp>
      <p:sp>
        <p:nvSpPr>
          <p:cNvPr id="3" name="Tijdelijke aanduiding voor inhoud 2"/>
          <p:cNvSpPr>
            <a:spLocks noGrp="1"/>
          </p:cNvSpPr>
          <p:nvPr>
            <p:ph idx="1"/>
          </p:nvPr>
        </p:nvSpPr>
        <p:spPr/>
        <p:txBody>
          <a:bodyPr>
            <a:normAutofit/>
          </a:bodyPr>
          <a:lstStyle/>
          <a:p>
            <a:r>
              <a:rPr lang="nl-NL" sz="2400" dirty="0"/>
              <a:t>Binnen een korte tijdsbestek alle relevante informatie op een logische manier overbrengen, zodat het voor de ontvanger ook duidelijk is wat er van hem/ haar wordt verwacht.</a:t>
            </a:r>
          </a:p>
          <a:p>
            <a:r>
              <a:rPr lang="nl-NL" sz="2400" dirty="0"/>
              <a:t>Telefonisch/ op de werkvloer </a:t>
            </a:r>
            <a:endParaRPr lang="en-US" sz="2400" dirty="0"/>
          </a:p>
        </p:txBody>
      </p:sp>
      <p:pic>
        <p:nvPicPr>
          <p:cNvPr id="4" name="Afbeelding 3"/>
          <p:cNvPicPr>
            <a:picLocks noChangeAspect="1"/>
          </p:cNvPicPr>
          <p:nvPr/>
        </p:nvPicPr>
        <p:blipFill>
          <a:blip r:embed="rId2"/>
          <a:stretch>
            <a:fillRect/>
          </a:stretch>
        </p:blipFill>
        <p:spPr>
          <a:xfrm>
            <a:off x="4667250" y="4834009"/>
            <a:ext cx="2857500" cy="1390650"/>
          </a:xfrm>
          <a:prstGeom prst="rect">
            <a:avLst/>
          </a:prstGeom>
        </p:spPr>
      </p:pic>
    </p:spTree>
    <p:extLst>
      <p:ext uri="{BB962C8B-B14F-4D97-AF65-F5344CB8AC3E}">
        <p14:creationId xmlns:p14="http://schemas.microsoft.com/office/powerpoint/2010/main" val="81547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9891" y="2386743"/>
            <a:ext cx="9501909" cy="3746201"/>
          </a:xfrm>
        </p:spPr>
        <p:txBody>
          <a:bodyPr>
            <a:normAutofit/>
          </a:bodyPr>
          <a:lstStyle/>
          <a:p>
            <a:r>
              <a:rPr lang="nl-NL" dirty="0"/>
              <a:t>Als je communiceert volgens de SBARR methode, dan neem je de leiding tijdens het gesprek. Dat vraagt van je, dat je </a:t>
            </a:r>
            <a:r>
              <a:rPr lang="nl-NL" dirty="0">
                <a:solidFill>
                  <a:srgbClr val="FF0000"/>
                </a:solidFill>
              </a:rPr>
              <a:t>zelfverzekerd optreedt</a:t>
            </a:r>
            <a:r>
              <a:rPr lang="nl-NL" dirty="0"/>
              <a:t>..</a:t>
            </a:r>
            <a:endParaRPr lang="en-US" dirty="0"/>
          </a:p>
        </p:txBody>
      </p:sp>
    </p:spTree>
    <p:extLst>
      <p:ext uri="{BB962C8B-B14F-4D97-AF65-F5344CB8AC3E}">
        <p14:creationId xmlns:p14="http://schemas.microsoft.com/office/powerpoint/2010/main" val="75208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voer je een gesprek met behulp van SBARR?</a:t>
            </a:r>
            <a:endParaRPr lang="en-US" dirty="0"/>
          </a:p>
        </p:txBody>
      </p:sp>
      <p:sp>
        <p:nvSpPr>
          <p:cNvPr id="3" name="Tijdelijke aanduiding voor inhoud 2"/>
          <p:cNvSpPr>
            <a:spLocks noGrp="1"/>
          </p:cNvSpPr>
          <p:nvPr>
            <p:ph idx="1"/>
          </p:nvPr>
        </p:nvSpPr>
        <p:spPr/>
        <p:txBody>
          <a:bodyPr>
            <a:normAutofit/>
          </a:bodyPr>
          <a:lstStyle/>
          <a:p>
            <a:pPr marL="0" indent="0">
              <a:buNone/>
            </a:pPr>
            <a:r>
              <a:rPr lang="nl-NL" sz="2400" dirty="0"/>
              <a:t>Doorloop </a:t>
            </a:r>
            <a:r>
              <a:rPr lang="nl-NL" sz="2400" dirty="0">
                <a:solidFill>
                  <a:srgbClr val="FF0000"/>
                </a:solidFill>
              </a:rPr>
              <a:t>5 stappen</a:t>
            </a:r>
            <a:r>
              <a:rPr lang="nl-NL" sz="2400" dirty="0"/>
              <a:t>: </a:t>
            </a:r>
          </a:p>
          <a:p>
            <a:pPr marL="0" indent="0">
              <a:buNone/>
            </a:pPr>
            <a:r>
              <a:rPr lang="nl-NL" sz="2400" dirty="0"/>
              <a:t>1: Situatie </a:t>
            </a:r>
          </a:p>
          <a:p>
            <a:pPr marL="0" indent="0">
              <a:buNone/>
            </a:pPr>
            <a:r>
              <a:rPr lang="nl-NL" sz="2400" dirty="0"/>
              <a:t>2: Behandeling </a:t>
            </a:r>
          </a:p>
          <a:p>
            <a:pPr marL="0" indent="0">
              <a:buNone/>
            </a:pPr>
            <a:r>
              <a:rPr lang="nl-NL" sz="2400" dirty="0"/>
              <a:t>3: Analyse</a:t>
            </a:r>
          </a:p>
          <a:p>
            <a:pPr marL="0" indent="0">
              <a:buNone/>
            </a:pPr>
            <a:r>
              <a:rPr lang="nl-NL" sz="2400" dirty="0"/>
              <a:t>4: Respons</a:t>
            </a:r>
          </a:p>
          <a:p>
            <a:pPr marL="0" indent="0">
              <a:buNone/>
            </a:pPr>
            <a:r>
              <a:rPr lang="nl-NL" sz="2400" dirty="0"/>
              <a:t>5: Repeteer</a:t>
            </a:r>
            <a:endParaRPr lang="en-US" sz="2400" dirty="0"/>
          </a:p>
        </p:txBody>
      </p:sp>
    </p:spTree>
    <p:extLst>
      <p:ext uri="{BB962C8B-B14F-4D97-AF65-F5344CB8AC3E}">
        <p14:creationId xmlns:p14="http://schemas.microsoft.com/office/powerpoint/2010/main" val="214792986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1823</Words>
  <Application>Microsoft Office PowerPoint</Application>
  <PresentationFormat>Breedbeeld</PresentationFormat>
  <Paragraphs>105</Paragraphs>
  <Slides>24</Slides>
  <Notes>11</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Arial Black</vt:lpstr>
      <vt:lpstr>Biome Light</vt:lpstr>
      <vt:lpstr>Calibri</vt:lpstr>
      <vt:lpstr>Gill Sans MT</vt:lpstr>
      <vt:lpstr>Segoe UI</vt:lpstr>
      <vt:lpstr>WordVisiCarriageReturn_MSFontService</vt:lpstr>
      <vt:lpstr>Parcel</vt:lpstr>
      <vt:lpstr>Ik communiceer SBARR</vt:lpstr>
      <vt:lpstr>Lesdoelen</vt:lpstr>
      <vt:lpstr>Risicovolle situaties worden vaak veroorzaakt door miscommunicatie.</vt:lpstr>
      <vt:lpstr>Praat langzamer …</vt:lpstr>
      <vt:lpstr>In een situatie waarin je snel moet handelen, is er een groot risico dat je door de stress:</vt:lpstr>
      <vt:lpstr>De SbarR Als hulpmiddel</vt:lpstr>
      <vt:lpstr>Doel van de SBARR</vt:lpstr>
      <vt:lpstr>Als je communiceert volgens de SBARR methode, dan neem je de leiding tijdens het gesprek. Dat vraagt van je, dat je zelfverzekerd optreedt..</vt:lpstr>
      <vt:lpstr>Hoe voer je een gesprek met behulp van SBARR?</vt:lpstr>
      <vt:lpstr>Stap 1: Situatie </vt:lpstr>
      <vt:lpstr>Stap 2: Background </vt:lpstr>
      <vt:lpstr>Stap 3: Assesment</vt:lpstr>
      <vt:lpstr>Stap 4: Respons</vt:lpstr>
      <vt:lpstr>Stap 5: Repeteer</vt:lpstr>
      <vt:lpstr>Communicatie valkuilen</vt:lpstr>
      <vt:lpstr>Wanneer kun jij de SBARR gebruiken?</vt:lpstr>
      <vt:lpstr>Hoe hadden Bert &amp; Ernie gebruik kunnen maken van SBARR?</vt:lpstr>
      <vt:lpstr>Hoe het ook kan…</vt:lpstr>
      <vt:lpstr>Oefenen: CASUS SBARR</vt:lpstr>
      <vt:lpstr>PowerPoint-presentatie</vt:lpstr>
      <vt:lpstr>Oefenen: Casus SBARR</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 communiceer SBARR</dc:title>
  <dc:creator>Janice Thompson</dc:creator>
  <cp:lastModifiedBy>Janice Thompson</cp:lastModifiedBy>
  <cp:revision>1</cp:revision>
  <dcterms:created xsi:type="dcterms:W3CDTF">2021-01-14T10:26:07Z</dcterms:created>
  <dcterms:modified xsi:type="dcterms:W3CDTF">2021-01-14T10:29:16Z</dcterms:modified>
</cp:coreProperties>
</file>